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9"/>
  </p:notesMasterIdLst>
  <p:sldIdLst>
    <p:sldId id="384" r:id="rId2"/>
    <p:sldId id="382" r:id="rId3"/>
    <p:sldId id="351" r:id="rId4"/>
    <p:sldId id="352" r:id="rId5"/>
    <p:sldId id="353" r:id="rId6"/>
    <p:sldId id="359" r:id="rId7"/>
    <p:sldId id="3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000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6"/>
    <p:restoredTop sz="77143"/>
  </p:normalViewPr>
  <p:slideViewPr>
    <p:cSldViewPr snapToGrid="0">
      <p:cViewPr varScale="1">
        <p:scale>
          <a:sx n="130" d="100"/>
          <a:sy n="130" d="100"/>
        </p:scale>
        <p:origin x="1048"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323"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The purpose of Part II is to go more deeply into the philosophies and values of our district. We examine how to apply the philosophy, generally using local resources and interviews of past and present leaders.</a:t>
            </a:r>
          </a:p>
          <a:p>
            <a:pPr marL="158750"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CBF7949-65DD-477A-8C4C-2DFCC906895A}" type="slidenum">
              <a:rPr lang="en-US" smtClean="0"/>
              <a:t>1</a:t>
            </a:fld>
            <a:endParaRPr lang="en-US" dirty="0"/>
          </a:p>
        </p:txBody>
      </p:sp>
    </p:spTree>
    <p:extLst>
      <p:ext uri="{BB962C8B-B14F-4D97-AF65-F5344CB8AC3E}">
        <p14:creationId xmlns:p14="http://schemas.microsoft.com/office/powerpoint/2010/main" val="130456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710891" y="4517883"/>
            <a:ext cx="5680693" cy="4085097"/>
          </a:xfrm>
        </p:spPr>
        <p:txBody>
          <a:bodyPr/>
          <a:lstStyle/>
          <a:p>
            <a:pPr marL="0" indent="0">
              <a:buNone/>
            </a:pPr>
            <a:r>
              <a:rPr lang="en-US" sz="1200" dirty="0">
                <a:latin typeface="Times New Roman" panose="02020603050405020304" pitchFamily="18" charset="0"/>
                <a:cs typeface="Times New Roman" panose="02020603050405020304" pitchFamily="18" charset="0"/>
              </a:rPr>
              <a:t>Script: Tiers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Let’s read the quote from Danny Cobb. Danny not only attended Clovis schools but is now an employee in our Business department. You can tell from his quote that he felt a connection to Janet because of her efforts to be visible and present. Janet was the first female Superintendent in Clovis Unified. One of her greatest strengths is her ability to lead through relationship. If you don’t know Janet, she is third from the left. You also see Board members and Dr. O’Brien presenting Janet with a rendering of Janet Young Elementary School.</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In a small group read the quote and discuss one or more of the following (facilitator’s choice):</a:t>
            </a:r>
          </a:p>
          <a:p>
            <a:pPr marL="0" indent="0">
              <a:buNone/>
            </a:pPr>
            <a:r>
              <a:rPr lang="en-US" sz="1200" dirty="0">
                <a:latin typeface="Times New Roman" panose="02020603050405020304" pitchFamily="18" charset="0"/>
                <a:cs typeface="Times New Roman" panose="02020603050405020304" pitchFamily="18" charset="0"/>
              </a:rPr>
              <a:t>101 - What does being visible and present look like? Be specific and use examples.</a:t>
            </a:r>
          </a:p>
          <a:p>
            <a:pPr marL="0" indent="0">
              <a:buNone/>
            </a:pPr>
            <a:r>
              <a:rPr lang="en-US" sz="1200" dirty="0">
                <a:latin typeface="Times New Roman" panose="02020603050405020304" pitchFamily="18" charset="0"/>
                <a:cs typeface="Times New Roman" panose="02020603050405020304" pitchFamily="18" charset="0"/>
              </a:rPr>
              <a:t>201 - As a leader discuss ways you show your employees, students, parents and community members that you are present? For instance, not checking your cell phone when talking with someone.</a:t>
            </a:r>
          </a:p>
          <a:p>
            <a:pPr marL="0" indent="0">
              <a:buNone/>
            </a:pPr>
            <a:r>
              <a:rPr lang="en-US" sz="1200" dirty="0">
                <a:latin typeface="Times New Roman" panose="02020603050405020304" pitchFamily="18" charset="0"/>
                <a:cs typeface="Times New Roman" panose="02020603050405020304" pitchFamily="18" charset="0"/>
              </a:rPr>
              <a:t>301 - What do you see and hear people saying and doing that demonstrates they are visible? Again, be specific and provide examples.</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Ask each group to share one-two responses.</a:t>
            </a:r>
          </a:p>
        </p:txBody>
      </p:sp>
      <p:sp>
        <p:nvSpPr>
          <p:cNvPr id="4" name="Slide Number Placeholder 3"/>
          <p:cNvSpPr>
            <a:spLocks noGrp="1"/>
          </p:cNvSpPr>
          <p:nvPr>
            <p:ph type="sldNum" sz="quarter" idx="5"/>
          </p:nvPr>
        </p:nvSpPr>
        <p:spPr/>
        <p:txBody>
          <a:bodyPr/>
          <a:lstStyle/>
          <a:p>
            <a:fld id="{9CBF7949-65DD-477A-8C4C-2DFCC906895A}" type="slidenum">
              <a:rPr lang="en-US" smtClean="0"/>
              <a:t>2</a:t>
            </a:fld>
            <a:endParaRPr lang="en-US" dirty="0"/>
          </a:p>
        </p:txBody>
      </p:sp>
    </p:spTree>
    <p:extLst>
      <p:ext uri="{BB962C8B-B14F-4D97-AF65-F5344CB8AC3E}">
        <p14:creationId xmlns:p14="http://schemas.microsoft.com/office/powerpoint/2010/main" val="368364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710891" y="4517883"/>
            <a:ext cx="5680693" cy="4085097"/>
          </a:xfrm>
        </p:spPr>
        <p:txBody>
          <a:bodyPr/>
          <a:lstStyle/>
          <a:p>
            <a:pPr marL="158750" indent="0">
              <a:buNone/>
            </a:pPr>
            <a:r>
              <a:rPr lang="en-US" dirty="0">
                <a:latin typeface="Times New Roman" panose="02020603050405020304" pitchFamily="18" charset="0"/>
                <a:cs typeface="Times New Roman" panose="02020603050405020304" pitchFamily="18" charset="0"/>
              </a:rPr>
              <a:t>Script: Tiers I, II,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The quotes on the screen all center around the value </a:t>
            </a:r>
            <a:r>
              <a:rPr lang="en-US" b="1" dirty="0">
                <a:latin typeface="Times New Roman" panose="02020603050405020304" pitchFamily="18" charset="0"/>
                <a:cs typeface="Times New Roman" panose="02020603050405020304" pitchFamily="18" charset="0"/>
              </a:rPr>
              <a:t>people need to know you care, and that they matter. </a:t>
            </a:r>
            <a:r>
              <a:rPr lang="en-US" dirty="0">
                <a:latin typeface="Times New Roman" panose="02020603050405020304" pitchFamily="18" charset="0"/>
                <a:cs typeface="Times New Roman" panose="02020603050405020304" pitchFamily="18" charset="0"/>
              </a:rPr>
              <a:t>Chose one quote on the screen that resonates with you and explain why to your neighbor.</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In small job alike groups discuss the  quotes on the screen and answer one or more (facilitator choice) the following questions:</a:t>
            </a:r>
          </a:p>
          <a:p>
            <a:pPr marL="158750" indent="0">
              <a:buNone/>
            </a:pPr>
            <a:r>
              <a:rPr lang="en-US" dirty="0">
                <a:latin typeface="Times New Roman" panose="02020603050405020304" pitchFamily="18" charset="0"/>
                <a:cs typeface="Times New Roman" panose="02020603050405020304" pitchFamily="18" charset="0"/>
              </a:rPr>
              <a:t>101 – How do the three quotes relate to the value people need to know you care, and that they matter?</a:t>
            </a:r>
          </a:p>
          <a:p>
            <a:pPr marL="158750" indent="0">
              <a:buNone/>
            </a:pPr>
            <a:r>
              <a:rPr lang="en-US" dirty="0">
                <a:latin typeface="Times New Roman" panose="02020603050405020304" pitchFamily="18" charset="0"/>
                <a:cs typeface="Times New Roman" panose="02020603050405020304" pitchFamily="18" charset="0"/>
              </a:rPr>
              <a:t>201 – When, in your career and/or life have you realized “no one cares how much you know until they know how much you care?” Describe the situation to members of your group. </a:t>
            </a:r>
          </a:p>
          <a:p>
            <a:pPr marL="158750" indent="0">
              <a:buNone/>
            </a:pPr>
            <a:r>
              <a:rPr lang="en-US" dirty="0">
                <a:latin typeface="Times New Roman" panose="02020603050405020304" pitchFamily="18" charset="0"/>
                <a:cs typeface="Times New Roman" panose="02020603050405020304" pitchFamily="18" charset="0"/>
              </a:rPr>
              <a:t>301 – Read the quote by Norman Vincent Peale, who wrote the book </a:t>
            </a:r>
            <a:r>
              <a:rPr lang="en-US" i="1" dirty="0">
                <a:latin typeface="Times New Roman" panose="02020603050405020304" pitchFamily="18" charset="0"/>
                <a:cs typeface="Times New Roman" panose="02020603050405020304" pitchFamily="18" charset="0"/>
              </a:rPr>
              <a:t>The Power of Positive Thinking</a:t>
            </a:r>
            <a:r>
              <a:rPr lang="en-US" dirty="0">
                <a:latin typeface="Times New Roman" panose="02020603050405020304" pitchFamily="18" charset="0"/>
                <a:cs typeface="Times New Roman" panose="02020603050405020304" pitchFamily="18" charset="0"/>
              </a:rPr>
              <a:t>. Does his definition of success align to yours? Explain how it does or doesn’t. What is your definition of success?</a:t>
            </a:r>
          </a:p>
          <a:p>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Ask each group to share a quote and explain why they chose that quote. Ask for one takeaway from the questions discussed.</a:t>
            </a:r>
          </a:p>
        </p:txBody>
      </p:sp>
      <p:sp>
        <p:nvSpPr>
          <p:cNvPr id="4" name="Slide Number Placeholder 3"/>
          <p:cNvSpPr>
            <a:spLocks noGrp="1"/>
          </p:cNvSpPr>
          <p:nvPr>
            <p:ph type="sldNum" sz="quarter" idx="5"/>
          </p:nvPr>
        </p:nvSpPr>
        <p:spPr/>
        <p:txBody>
          <a:bodyPr/>
          <a:lstStyle/>
          <a:p>
            <a:fld id="{9CBF7949-65DD-477A-8C4C-2DFCC906895A}" type="slidenum">
              <a:rPr lang="en-US" smtClean="0"/>
              <a:t>3</a:t>
            </a:fld>
            <a:endParaRPr lang="en-US" dirty="0"/>
          </a:p>
        </p:txBody>
      </p:sp>
    </p:spTree>
    <p:extLst>
      <p:ext uri="{BB962C8B-B14F-4D97-AF65-F5344CB8AC3E}">
        <p14:creationId xmlns:p14="http://schemas.microsoft.com/office/powerpoint/2010/main" val="111757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710891" y="4517883"/>
            <a:ext cx="5680693" cy="4085097"/>
          </a:xfrm>
        </p:spPr>
        <p:txBody>
          <a:bodyPr/>
          <a:lstStyle/>
          <a:p>
            <a:pPr marL="0" indent="0">
              <a:buNone/>
            </a:pPr>
            <a:r>
              <a:rPr lang="en-US" dirty="0">
                <a:latin typeface="Times New Roman" panose="02020603050405020304" pitchFamily="18" charset="0"/>
                <a:cs typeface="Times New Roman" panose="02020603050405020304" pitchFamily="18" charset="0"/>
              </a:rPr>
              <a:t>Script:</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b="0" i="0" dirty="0">
                <a:solidFill>
                  <a:srgbClr val="333333"/>
                </a:solidFill>
                <a:effectLst/>
                <a:latin typeface="Times New Roman" panose="02020603050405020304" pitchFamily="18" charset="0"/>
                <a:cs typeface="Times New Roman" panose="02020603050405020304" pitchFamily="18" charset="0"/>
              </a:rPr>
              <a:t>I love this quote from former Superintendent Terry Bradley. Terry came from the Business side of the house. In this quote he drives home one of the cornerstone values of our district, everyone is here to serve kids. </a:t>
            </a:r>
            <a:r>
              <a:rPr lang="en-US" b="0" dirty="0">
                <a:latin typeface="Times New Roman" panose="02020603050405020304" pitchFamily="18" charset="0"/>
                <a:cs typeface="Times New Roman" panose="02020603050405020304" pitchFamily="18" charset="0"/>
              </a:rPr>
              <a:t>With this in mind let’s spend a little time discussing various positions and how they support student success. </a:t>
            </a:r>
          </a:p>
          <a:p>
            <a:pPr marL="0" indent="0">
              <a:buNone/>
            </a:pPr>
            <a:endParaRPr lang="en-US"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Times New Roman" panose="02020603050405020304" pitchFamily="18" charset="0"/>
                <a:cs typeface="Times New Roman" panose="02020603050405020304" pitchFamily="18" charset="0"/>
              </a:rPr>
              <a:t>Discussion Points:</a:t>
            </a:r>
          </a:p>
          <a:p>
            <a:pPr marL="0" indent="0">
              <a:buNone/>
            </a:pPr>
            <a:r>
              <a:rPr lang="en-US" b="0" dirty="0">
                <a:latin typeface="Times New Roman" panose="02020603050405020304" pitchFamily="18" charset="0"/>
                <a:cs typeface="Times New Roman" panose="02020603050405020304" pitchFamily="18" charset="0"/>
              </a:rPr>
              <a:t>Working with a partner discuss one or more (facilitator’s choice) of the following;</a:t>
            </a:r>
            <a:endParaRPr lang="en-US" b="0" i="0" dirty="0">
              <a:solidFill>
                <a:srgbClr val="333333"/>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101 – Think about the department/school site at which you work? What do you see employees doing to support students? Use examples to explain your answer.</a:t>
            </a:r>
          </a:p>
          <a:p>
            <a:pPr marL="0" indent="0">
              <a:buNone/>
            </a:pPr>
            <a:r>
              <a:rPr lang="en-US" dirty="0">
                <a:latin typeface="Times New Roman" panose="02020603050405020304" pitchFamily="18" charset="0"/>
                <a:cs typeface="Times New Roman" panose="02020603050405020304" pitchFamily="18" charset="0"/>
              </a:rPr>
              <a:t>201 – Name 5 departments in our district. Explain how each department contributes to student success? Use examples to explain your answer.</a:t>
            </a:r>
          </a:p>
          <a:p>
            <a:pPr marL="0" indent="0">
              <a:buNone/>
            </a:pPr>
            <a:r>
              <a:rPr lang="en-US" dirty="0">
                <a:latin typeface="Times New Roman" panose="02020603050405020304" pitchFamily="18" charset="0"/>
                <a:cs typeface="Times New Roman" panose="02020603050405020304" pitchFamily="18" charset="0"/>
              </a:rPr>
              <a:t>302 – Identify ways, you as a leader, can make sure all employees feel connected to students and responsible for their success.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Ask for volunteers to share key take-aways.</a:t>
            </a:r>
          </a:p>
        </p:txBody>
      </p:sp>
      <p:sp>
        <p:nvSpPr>
          <p:cNvPr id="4" name="Slide Number Placeholder 3"/>
          <p:cNvSpPr>
            <a:spLocks noGrp="1"/>
          </p:cNvSpPr>
          <p:nvPr>
            <p:ph type="sldNum" sz="quarter" idx="5"/>
          </p:nvPr>
        </p:nvSpPr>
        <p:spPr/>
        <p:txBody>
          <a:bodyPr/>
          <a:lstStyle/>
          <a:p>
            <a:fld id="{9CBF7949-65DD-477A-8C4C-2DFCC906895A}" type="slidenum">
              <a:rPr lang="en-US" smtClean="0"/>
              <a:t>4</a:t>
            </a:fld>
            <a:endParaRPr lang="en-US" dirty="0"/>
          </a:p>
        </p:txBody>
      </p:sp>
    </p:spTree>
    <p:extLst>
      <p:ext uri="{BB962C8B-B14F-4D97-AF65-F5344CB8AC3E}">
        <p14:creationId xmlns:p14="http://schemas.microsoft.com/office/powerpoint/2010/main" val="388278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710891" y="4517883"/>
            <a:ext cx="5680693" cy="4359417"/>
          </a:xfrm>
        </p:spPr>
        <p:txBody>
          <a:bodyPr/>
          <a:lstStyle/>
          <a:p>
            <a:pPr marL="0" indent="0">
              <a:buNone/>
            </a:pPr>
            <a:r>
              <a:rPr lang="en-US" dirty="0">
                <a:latin typeface="Times New Roman" panose="02020603050405020304" pitchFamily="18" charset="0"/>
                <a:cs typeface="Times New Roman" panose="02020603050405020304" pitchFamily="18" charset="0"/>
              </a:rPr>
              <a:t>Script:</a:t>
            </a:r>
          </a:p>
          <a:p>
            <a:pPr marL="0" indent="0">
              <a:buNone/>
            </a:pPr>
            <a:r>
              <a:rPr lang="en-US" dirty="0">
                <a:latin typeface="Times New Roman" panose="02020603050405020304" pitchFamily="18" charset="0"/>
                <a:cs typeface="Times New Roman" panose="02020603050405020304" pitchFamily="18" charset="0"/>
              </a:rPr>
              <a:t>Facilitator:</a:t>
            </a:r>
          </a:p>
          <a:p>
            <a:pPr marL="0" indent="0">
              <a:buClrTx/>
              <a:buSzTx/>
              <a:buNone/>
              <a:defRPr/>
            </a:pPr>
            <a:r>
              <a:rPr lang="en-US" dirty="0">
                <a:latin typeface="Times New Roman" panose="02020603050405020304" pitchFamily="18" charset="0"/>
                <a:cs typeface="Times New Roman" panose="02020603050405020304" pitchFamily="18" charset="0"/>
              </a:rPr>
              <a:t>In the video you heard Dr. Dan Kaiser talk about his experience at Clovis West when his brother was killed. You can sense from the video what a tough experience this was for Dan but also how much he appreciated the care he received from a colleague. If the facilitator has a similar story, please share. Let’s spend some time thinking about the value </a:t>
            </a:r>
            <a:r>
              <a:rPr lang="en-US" b="0" dirty="0">
                <a:latin typeface="Times New Roman" panose="02020603050405020304" pitchFamily="18" charset="0"/>
                <a:cs typeface="Times New Roman" panose="02020603050405020304" pitchFamily="18" charset="0"/>
              </a:rPr>
              <a:t>take time to deliver important news in person.</a:t>
            </a:r>
          </a:p>
          <a:p>
            <a:pPr marL="0" indent="0">
              <a:buClrTx/>
              <a:buSzTx/>
              <a:buNone/>
              <a:defRPr/>
            </a:pPr>
            <a:endParaRPr lang="en-US" b="1" dirty="0">
              <a:latin typeface="Times New Roman" panose="02020603050405020304" pitchFamily="18" charset="0"/>
              <a:cs typeface="Times New Roman" panose="02020603050405020304" pitchFamily="18" charset="0"/>
            </a:endParaRPr>
          </a:p>
          <a:p>
            <a:pPr marL="0" indent="0">
              <a:buClrTx/>
              <a:buSzTx/>
              <a:buNone/>
              <a:defRPr/>
            </a:pPr>
            <a:r>
              <a:rPr lang="en-US" dirty="0">
                <a:latin typeface="Times New Roman" panose="02020603050405020304" pitchFamily="18" charset="0"/>
                <a:cs typeface="Times New Roman" panose="02020603050405020304" pitchFamily="18" charset="0"/>
              </a:rPr>
              <a:t>There have been several times in our history that a leader has pulled us together to deliver important news. Examples:</a:t>
            </a:r>
          </a:p>
          <a:p>
            <a:pPr marL="0" indent="0">
              <a:buClrTx/>
              <a:buSzTx/>
              <a:buNone/>
              <a:defRPr/>
            </a:pPr>
            <a:r>
              <a:rPr lang="en-US" dirty="0">
                <a:latin typeface="Times New Roman" panose="02020603050405020304" pitchFamily="18" charset="0"/>
                <a:cs typeface="Times New Roman" panose="02020603050405020304" pitchFamily="18" charset="0"/>
              </a:rPr>
              <a:t>I remember a colleague telling me that Rene Errotabere called her at home immediately after the Board released our Superintendent..</a:t>
            </a:r>
          </a:p>
          <a:p>
            <a:pPr marL="0" indent="0">
              <a:buClrTx/>
              <a:buSzTx/>
              <a:buNone/>
              <a:defRPr/>
            </a:pPr>
            <a:r>
              <a:rPr lang="en-US" dirty="0">
                <a:latin typeface="Times New Roman" panose="02020603050405020304" pitchFamily="18" charset="0"/>
                <a:cs typeface="Times New Roman" panose="02020603050405020304" pitchFamily="18" charset="0"/>
              </a:rPr>
              <a:t>Another colleague shared that Janet called the leadership team together, on the weekend,  to share the news of an employee arrest for child molestation before it broke in the news.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In a group of 3 discuss one or more of the following (facilitator’s choice): </a:t>
            </a:r>
          </a:p>
          <a:p>
            <a:pPr marL="0" indent="0">
              <a:buNone/>
            </a:pPr>
            <a:r>
              <a:rPr lang="en-US" dirty="0">
                <a:latin typeface="Times New Roman" panose="02020603050405020304" pitchFamily="18" charset="0"/>
                <a:cs typeface="Times New Roman" panose="02020603050405020304" pitchFamily="18" charset="0"/>
              </a:rPr>
              <a:t>101 – What kind of news should be deemed so important that you, as a leader, need to deliver it in person? Provide examples.</a:t>
            </a:r>
          </a:p>
          <a:p>
            <a:pPr marL="0" indent="0">
              <a:buNone/>
            </a:pPr>
            <a:r>
              <a:rPr lang="en-US" dirty="0">
                <a:latin typeface="Times New Roman" panose="02020603050405020304" pitchFamily="18" charset="0"/>
                <a:cs typeface="Times New Roman" panose="02020603050405020304" pitchFamily="18" charset="0"/>
              </a:rPr>
              <a:t>202 – Has there been a time on your campus or in your department that you or another leader needed to pull everyone together to deliver important news? Explain the situation and how it was handled. Be specific.</a:t>
            </a:r>
          </a:p>
          <a:p>
            <a:pPr marL="0" indent="0">
              <a:buNone/>
            </a:pPr>
            <a:r>
              <a:rPr lang="en-US" dirty="0">
                <a:latin typeface="Times New Roman" panose="02020603050405020304" pitchFamily="18" charset="0"/>
                <a:cs typeface="Times New Roman" panose="02020603050405020304" pitchFamily="18" charset="0"/>
              </a:rPr>
              <a:t>303 – Does your site/department have plan in place when you need to get important news out but cannot deliver it in person? Explain your procedure.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Ask each group to share one of their answers.</a:t>
            </a:r>
          </a:p>
        </p:txBody>
      </p:sp>
      <p:sp>
        <p:nvSpPr>
          <p:cNvPr id="4" name="Slide Number Placeholder 3"/>
          <p:cNvSpPr>
            <a:spLocks noGrp="1"/>
          </p:cNvSpPr>
          <p:nvPr>
            <p:ph type="sldNum" sz="quarter" idx="5"/>
          </p:nvPr>
        </p:nvSpPr>
        <p:spPr/>
        <p:txBody>
          <a:bodyPr/>
          <a:lstStyle/>
          <a:p>
            <a:fld id="{9CBF7949-65DD-477A-8C4C-2DFCC906895A}" type="slidenum">
              <a:rPr lang="en-US" smtClean="0"/>
              <a:t>5</a:t>
            </a:fld>
            <a:endParaRPr lang="en-US" dirty="0"/>
          </a:p>
        </p:txBody>
      </p:sp>
    </p:spTree>
    <p:extLst>
      <p:ext uri="{BB962C8B-B14F-4D97-AF65-F5344CB8AC3E}">
        <p14:creationId xmlns:p14="http://schemas.microsoft.com/office/powerpoint/2010/main" val="178186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6241" y="4517883"/>
            <a:ext cx="6278880" cy="4870592"/>
          </a:xfrm>
        </p:spPr>
        <p:txBody>
          <a:bodyPr/>
          <a:lstStyle/>
          <a:p>
            <a:pPr marL="0" indent="0">
              <a:buNone/>
            </a:pPr>
            <a:r>
              <a:rPr lang="en-US" sz="1100" dirty="0">
                <a:latin typeface="Times New Roman" panose="02020603050405020304" pitchFamily="18" charset="0"/>
                <a:cs typeface="Times New Roman" panose="02020603050405020304" pitchFamily="18" charset="0"/>
              </a:rPr>
              <a:t>Script</a:t>
            </a:r>
          </a:p>
          <a:p>
            <a:pPr marL="0" indent="0">
              <a:buNone/>
            </a:pPr>
            <a:r>
              <a:rPr lang="en-US" sz="1100" dirty="0">
                <a:latin typeface="Times New Roman" panose="02020603050405020304" pitchFamily="18" charset="0"/>
                <a:cs typeface="Times New Roman" panose="02020603050405020304" pitchFamily="18" charset="0"/>
              </a:rPr>
              <a:t>Facilitator:</a:t>
            </a:r>
          </a:p>
          <a:p>
            <a:pPr marL="0" indent="0">
              <a:buClrTx/>
              <a:buSzTx/>
              <a:buNone/>
              <a:defRPr/>
            </a:pPr>
            <a:r>
              <a:rPr lang="en-US" sz="1100" dirty="0">
                <a:latin typeface="Times New Roman" panose="02020603050405020304" pitchFamily="18" charset="0"/>
                <a:cs typeface="Times New Roman" panose="02020603050405020304" pitchFamily="18" charset="0"/>
              </a:rPr>
              <a:t>There are several leaders, both past and present, in our district who serve as examples of the philosophy build teamwork and trust through relationships. Dr. Virginia Boris is one of those leaders, If you don’t know Ginny she is the only woman in the picture on the screen. This was taken the night the governing Board presented her with a rendering of the Virginia Boris Elementary School. Next to her is her husband, Ron, son Nick, and grandson.</a:t>
            </a:r>
          </a:p>
          <a:p>
            <a:pPr marL="0" indent="0">
              <a:buClrTx/>
              <a:buSzTx/>
              <a:buNone/>
              <a:defRPr/>
            </a:pPr>
            <a:endParaRPr lang="en-US" sz="1100" dirty="0">
              <a:latin typeface="Times New Roman" panose="02020603050405020304" pitchFamily="18" charset="0"/>
              <a:cs typeface="Times New Roman" panose="02020603050405020304" pitchFamily="18" charset="0"/>
            </a:endParaRPr>
          </a:p>
          <a:p>
            <a:pPr marL="0" indent="0">
              <a:buClrTx/>
              <a:buSzTx/>
              <a:buNone/>
              <a:defRPr/>
            </a:pPr>
            <a:r>
              <a:rPr lang="en-US" sz="1100" dirty="0">
                <a:latin typeface="Times New Roman" panose="02020603050405020304" pitchFamily="18" charset="0"/>
                <a:cs typeface="Times New Roman" panose="02020603050405020304" pitchFamily="18" charset="0"/>
              </a:rPr>
              <a:t>Take a minute to read the quote on the screen. In CUSD we believe that you have to build trust and at the same time you have to give people a voice, but what does that look like. I once had an administrator tell me that just because I didn’t hear complaints or concerns didn’t mean that the didn’t exist. Without giving people a voice and them feeling safe to share their voice we cannot build relationships. Please form a triad so we can discuss what it means to build trust. </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Discussion Points:</a:t>
            </a:r>
          </a:p>
          <a:p>
            <a:pPr marL="0" indent="0">
              <a:buNone/>
            </a:pPr>
            <a:r>
              <a:rPr lang="en-US" sz="1100" dirty="0">
                <a:latin typeface="Times New Roman" panose="02020603050405020304" pitchFamily="18" charset="0"/>
                <a:cs typeface="Times New Roman" panose="02020603050405020304" pitchFamily="18" charset="0"/>
              </a:rPr>
              <a:t>101- In CUSD what systems are in place to ensure students, employees, and community members are heard? Use examples to illustrate your answer.</a:t>
            </a:r>
          </a:p>
          <a:p>
            <a:pPr marL="0" indent="0">
              <a:buNone/>
            </a:pPr>
            <a:r>
              <a:rPr lang="en-US" sz="1100" dirty="0">
                <a:latin typeface="Times New Roman" panose="02020603050405020304" pitchFamily="18" charset="0"/>
                <a:cs typeface="Times New Roman" panose="02020603050405020304" pitchFamily="18" charset="0"/>
              </a:rPr>
              <a:t>201 – In your department or school site identify the systems you have in place for employees and/or students to be heard. Explain how it works.</a:t>
            </a:r>
          </a:p>
          <a:p>
            <a:pPr marL="0" indent="0">
              <a:buNone/>
            </a:pPr>
            <a:r>
              <a:rPr lang="en-US" sz="1100" dirty="0">
                <a:latin typeface="Times New Roman" panose="02020603050405020304" pitchFamily="18" charset="0"/>
                <a:cs typeface="Times New Roman" panose="02020603050405020304" pitchFamily="18" charset="0"/>
              </a:rPr>
              <a:t>301 – Reflect on the systems you have in place that allow you to build teamwork and trust in your current leadership role. Which systems are working well and which can be improved upon. Be specific and use examples.</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After discussion ask each triad to share their responses with the larger group.</a:t>
            </a:r>
          </a:p>
        </p:txBody>
      </p:sp>
      <p:sp>
        <p:nvSpPr>
          <p:cNvPr id="4" name="Slide Number Placeholder 3"/>
          <p:cNvSpPr>
            <a:spLocks noGrp="1"/>
          </p:cNvSpPr>
          <p:nvPr>
            <p:ph type="sldNum" sz="quarter" idx="5"/>
          </p:nvPr>
        </p:nvSpPr>
        <p:spPr/>
        <p:txBody>
          <a:bodyPr/>
          <a:lstStyle/>
          <a:p>
            <a:fld id="{9CBF7949-65DD-477A-8C4C-2DFCC906895A}" type="slidenum">
              <a:rPr lang="en-US" smtClean="0"/>
              <a:t>6</a:t>
            </a:fld>
            <a:endParaRPr lang="en-US" dirty="0"/>
          </a:p>
        </p:txBody>
      </p:sp>
    </p:spTree>
    <p:extLst>
      <p:ext uri="{BB962C8B-B14F-4D97-AF65-F5344CB8AC3E}">
        <p14:creationId xmlns:p14="http://schemas.microsoft.com/office/powerpoint/2010/main" val="24963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1/10/24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video" Target="https://player.vimeo.com/video/879518247?h=329f623b41&amp;amp;app_id=122963"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a:t>
            </a:r>
          </a:p>
        </p:txBody>
      </p:sp>
    </p:spTree>
    <p:extLst>
      <p:ext uri="{BB962C8B-B14F-4D97-AF65-F5344CB8AC3E}">
        <p14:creationId xmlns:p14="http://schemas.microsoft.com/office/powerpoint/2010/main" val="58618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a:xfrm>
            <a:off x="5052394" y="544750"/>
            <a:ext cx="3849628" cy="977900"/>
          </a:xfrm>
        </p:spPr>
        <p:txBody>
          <a:bodyPr>
            <a:noAutofit/>
          </a:bodyPr>
          <a:lstStyle/>
          <a:p>
            <a:pPr>
              <a:lnSpc>
                <a:spcPct val="90000"/>
              </a:lnSpc>
            </a:pPr>
            <a:br>
              <a:rPr lang="en-US" sz="2400" dirty="0"/>
            </a:br>
            <a:r>
              <a:rPr lang="en-US" sz="2400" dirty="0"/>
              <a:t>Be visible and be present.</a:t>
            </a:r>
            <a:br>
              <a:rPr lang="en-US" sz="1800" dirty="0"/>
            </a:br>
            <a:endParaRPr lang="en-US" sz="1800" dirty="0"/>
          </a:p>
        </p:txBody>
      </p:sp>
      <p:pic>
        <p:nvPicPr>
          <p:cNvPr id="1026" name="Picture 2" descr="CUSD's newest Elementary school named after former ...">
            <a:extLst>
              <a:ext uri="{FF2B5EF4-FFF2-40B4-BE49-F238E27FC236}">
                <a16:creationId xmlns:a16="http://schemas.microsoft.com/office/drawing/2014/main" id="{5DD8A921-EFE2-7C84-6CC9-5955B809B9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74" r="4976" b="-1"/>
          <a:stretch/>
        </p:blipFill>
        <p:spPr bwMode="auto">
          <a:xfrm>
            <a:off x="513891" y="544750"/>
            <a:ext cx="4261514" cy="3115162"/>
          </a:xfrm>
          <a:prstGeom prst="rect">
            <a:avLst/>
          </a:prstGeom>
          <a:noFill/>
          <a:effectLst>
            <a:outerShdw blurRad="50800" dist="21539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DEF19003-599E-731E-171D-DDC30081820A}"/>
              </a:ext>
            </a:extLst>
          </p:cNvPr>
          <p:cNvSpPr>
            <a:spLocks noGrp="1"/>
          </p:cNvSpPr>
          <p:nvPr>
            <p:ph idx="1"/>
          </p:nvPr>
        </p:nvSpPr>
        <p:spPr>
          <a:xfrm>
            <a:off x="5052394" y="1522650"/>
            <a:ext cx="3748368" cy="2489202"/>
          </a:xfrm>
        </p:spPr>
        <p:txBody>
          <a:bodyPr>
            <a:normAutofit/>
          </a:bodyPr>
          <a:lstStyle/>
          <a:p>
            <a:pPr>
              <a:lnSpc>
                <a:spcPct val="90000"/>
              </a:lnSpc>
            </a:pPr>
            <a:r>
              <a:rPr lang="en-US" dirty="0">
                <a:ea typeface="Calibri" panose="020F0502020204030204" pitchFamily="34" charset="0"/>
              </a:rPr>
              <a:t>“When I started working at Clovis Unified my desk was out in the open, and Janet Young was superintendent. Every time she saw me or walked by my desk she would stop, she would say hello to me, and she would ask me, by name, about my wife and children.” </a:t>
            </a:r>
          </a:p>
          <a:p>
            <a:pPr algn="r">
              <a:lnSpc>
                <a:spcPct val="90000"/>
              </a:lnSpc>
            </a:pPr>
            <a:br>
              <a:rPr lang="en-US" sz="1500" dirty="0">
                <a:latin typeface="Times New Roman" panose="02020603050405020304" pitchFamily="18" charset="0"/>
              </a:rPr>
            </a:br>
            <a:r>
              <a:rPr lang="en-US" sz="1600" dirty="0">
                <a:latin typeface="Times New Roman" panose="02020603050405020304" pitchFamily="18" charset="0"/>
              </a:rPr>
              <a:t>Danny Cobb</a:t>
            </a:r>
            <a:endParaRPr lang="en-US" sz="1500" dirty="0"/>
          </a:p>
        </p:txBody>
      </p:sp>
    </p:spTree>
    <p:extLst>
      <p:ext uri="{BB962C8B-B14F-4D97-AF65-F5344CB8AC3E}">
        <p14:creationId xmlns:p14="http://schemas.microsoft.com/office/powerpoint/2010/main" val="37643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a:xfrm>
            <a:off x="341745" y="289398"/>
            <a:ext cx="7938985" cy="1305938"/>
          </a:xfrm>
        </p:spPr>
        <p:txBody>
          <a:bodyPr>
            <a:normAutofit/>
          </a:bodyPr>
          <a:lstStyle/>
          <a:p>
            <a:pPr algn="ctr"/>
            <a:r>
              <a:rPr lang="en-US" sz="2700" dirty="0"/>
              <a:t>People need to know you care, and that they matter. </a:t>
            </a:r>
            <a:br>
              <a:rPr lang="en-US" sz="1650" dirty="0"/>
            </a:br>
            <a:r>
              <a:rPr lang="en-US" sz="1650" dirty="0"/>
              <a:t>                                                                       </a:t>
            </a:r>
            <a:endParaRPr lang="en-US" sz="1650" dirty="0">
              <a:solidFill>
                <a:srgbClr val="262626"/>
              </a:solidFill>
            </a:endParaRPr>
          </a:p>
        </p:txBody>
      </p:sp>
      <p:sp>
        <p:nvSpPr>
          <p:cNvPr id="3" name="Content Placeholder 2">
            <a:extLst>
              <a:ext uri="{FF2B5EF4-FFF2-40B4-BE49-F238E27FC236}">
                <a16:creationId xmlns:a16="http://schemas.microsoft.com/office/drawing/2014/main" id="{85FD08BA-4108-BE7C-3212-481F7D98361C}"/>
              </a:ext>
            </a:extLst>
          </p:cNvPr>
          <p:cNvSpPr>
            <a:spLocks noGrp="1"/>
          </p:cNvSpPr>
          <p:nvPr>
            <p:ph idx="1"/>
          </p:nvPr>
        </p:nvSpPr>
        <p:spPr>
          <a:xfrm>
            <a:off x="602507" y="1479954"/>
            <a:ext cx="7938985" cy="3033679"/>
          </a:xfrm>
        </p:spPr>
        <p:txBody>
          <a:bodyPr>
            <a:normAutofit fontScale="92500"/>
          </a:bodyPr>
          <a:lstStyle/>
          <a:p>
            <a:r>
              <a:rPr lang="en-US" sz="2100" b="1" dirty="0"/>
              <a:t>“No one cares how much you know until they know how much you care.”  </a:t>
            </a:r>
          </a:p>
          <a:p>
            <a:r>
              <a:rPr lang="en-US" sz="2100" b="1" dirty="0"/>
              <a:t>                                                                                                         </a:t>
            </a:r>
            <a:r>
              <a:rPr lang="en-US" sz="1500" dirty="0"/>
              <a:t>Theodore Roosevelt</a:t>
            </a:r>
            <a:br>
              <a:rPr lang="en-US" sz="1500" dirty="0"/>
            </a:br>
            <a:endParaRPr lang="en-US" sz="1500" dirty="0"/>
          </a:p>
          <a:p>
            <a:r>
              <a:rPr lang="en-US" sz="2100" b="1" dirty="0"/>
              <a:t>“Never believe that a few caring people can’t change the world. For, indeed, that’s all who ever have.”                                                                   </a:t>
            </a:r>
          </a:p>
          <a:p>
            <a:pPr algn="r"/>
            <a:r>
              <a:rPr lang="en-US" sz="1650" dirty="0"/>
              <a:t>Margaret Mead</a:t>
            </a:r>
            <a:br>
              <a:rPr lang="en-US" sz="1650" dirty="0"/>
            </a:br>
            <a:endParaRPr lang="en-US" sz="2100" b="1" dirty="0"/>
          </a:p>
          <a:p>
            <a:r>
              <a:rPr lang="en-US" sz="2100" b="1" dirty="0"/>
              <a:t>“To be successful is to be helpful, caring, and constructive, to make everything and everyone you touch a little bit better.”</a:t>
            </a:r>
            <a:br>
              <a:rPr lang="en-US" sz="1200" dirty="0"/>
            </a:br>
            <a:r>
              <a:rPr lang="en-US" sz="1200" dirty="0">
                <a:latin typeface="Kepler"/>
              </a:rPr>
              <a:t>                                                                                                                                                                                                  </a:t>
            </a:r>
            <a:r>
              <a:rPr lang="en-US" sz="1500" dirty="0"/>
              <a:t>Norman Vincent Peale</a:t>
            </a:r>
          </a:p>
        </p:txBody>
      </p:sp>
    </p:spTree>
    <p:extLst>
      <p:ext uri="{BB962C8B-B14F-4D97-AF65-F5344CB8AC3E}">
        <p14:creationId xmlns:p14="http://schemas.microsoft.com/office/powerpoint/2010/main" val="148996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a:xfrm>
            <a:off x="350196" y="40229"/>
            <a:ext cx="8165154" cy="1305938"/>
          </a:xfrm>
        </p:spPr>
        <p:txBody>
          <a:bodyPr>
            <a:normAutofit/>
          </a:bodyPr>
          <a:lstStyle/>
          <a:p>
            <a:pPr algn="ctr"/>
            <a:br>
              <a:rPr lang="en-US" sz="2700" i="1" dirty="0"/>
            </a:br>
            <a:r>
              <a:rPr lang="en-US" sz="3100" i="1" dirty="0"/>
              <a:t>Everyone in the organization is here to serve kids.</a:t>
            </a:r>
            <a:br>
              <a:rPr lang="en-US" sz="1650" i="1" dirty="0"/>
            </a:br>
            <a:r>
              <a:rPr lang="en-US" sz="1650" i="1" dirty="0"/>
              <a:t>                                                                       </a:t>
            </a:r>
            <a:endParaRPr lang="en-US" sz="1650" dirty="0">
              <a:solidFill>
                <a:srgbClr val="262626"/>
              </a:solidFill>
            </a:endParaRPr>
          </a:p>
        </p:txBody>
      </p:sp>
      <p:sp>
        <p:nvSpPr>
          <p:cNvPr id="3" name="Content Placeholder 2">
            <a:extLst>
              <a:ext uri="{FF2B5EF4-FFF2-40B4-BE49-F238E27FC236}">
                <a16:creationId xmlns:a16="http://schemas.microsoft.com/office/drawing/2014/main" id="{E2CE9E18-2B1D-C7D4-F99E-CCF1F51B3844}"/>
              </a:ext>
            </a:extLst>
          </p:cNvPr>
          <p:cNvSpPr>
            <a:spLocks noGrp="1"/>
          </p:cNvSpPr>
          <p:nvPr>
            <p:ph idx="1"/>
          </p:nvPr>
        </p:nvSpPr>
        <p:spPr/>
        <p:txBody>
          <a:bodyPr>
            <a:normAutofit lnSpcReduction="10000"/>
          </a:bodyPr>
          <a:lstStyle/>
          <a:p>
            <a:r>
              <a:rPr lang="en-US" sz="2400" dirty="0">
                <a:ea typeface="Calibri" panose="020F0502020204030204" pitchFamily="34" charset="0"/>
                <a:cs typeface="Times New Roman" panose="02020603050405020304" pitchFamily="18" charset="0"/>
              </a:rPr>
              <a:t>“Whether you are a teacher, administrator, custodian, secretary, maintenance person, cafeteria employee, paraprofessional or someone in human resources. </a:t>
            </a:r>
            <a:r>
              <a:rPr lang="en-US" sz="2400" b="1" dirty="0">
                <a:ea typeface="Calibri" panose="020F0502020204030204" pitchFamily="34" charset="0"/>
                <a:cs typeface="Times New Roman" panose="02020603050405020304" pitchFamily="18" charset="0"/>
              </a:rPr>
              <a:t>It's all connected with providing support services the teacher in the classroom needs to be a successful teacher. </a:t>
            </a:r>
            <a:r>
              <a:rPr lang="en-US" sz="2400" dirty="0">
                <a:ea typeface="Calibri" panose="020F0502020204030204" pitchFamily="34" charset="0"/>
                <a:cs typeface="Times New Roman" panose="02020603050405020304" pitchFamily="18" charset="0"/>
              </a:rPr>
              <a:t>Whatever job you’re involved in, is very important. They all have different responsibilities, but the focus should be, </a:t>
            </a:r>
            <a:r>
              <a:rPr lang="en-US" sz="2400" b="1" dirty="0">
                <a:ea typeface="Calibri" panose="020F0502020204030204" pitchFamily="34" charset="0"/>
                <a:cs typeface="Times New Roman" panose="02020603050405020304" pitchFamily="18" charset="0"/>
              </a:rPr>
              <a:t>we're all here to do what's good for kids.”</a:t>
            </a:r>
          </a:p>
          <a:p>
            <a:pPr algn="r"/>
            <a:r>
              <a:rPr lang="en-US" sz="1650" dirty="0">
                <a:cs typeface="Times New Roman" panose="02020603050405020304" pitchFamily="18" charset="0"/>
              </a:rPr>
              <a:t>Terry Bradley, Ed.D.</a:t>
            </a:r>
            <a:endParaRPr lang="en-US" sz="1650" dirty="0"/>
          </a:p>
        </p:txBody>
      </p:sp>
    </p:spTree>
    <p:extLst>
      <p:ext uri="{BB962C8B-B14F-4D97-AF65-F5344CB8AC3E}">
        <p14:creationId xmlns:p14="http://schemas.microsoft.com/office/powerpoint/2010/main" val="402185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a:xfrm>
            <a:off x="627486" y="120054"/>
            <a:ext cx="7889028" cy="1305938"/>
          </a:xfrm>
        </p:spPr>
        <p:txBody>
          <a:bodyPr>
            <a:normAutofit/>
          </a:bodyPr>
          <a:lstStyle/>
          <a:p>
            <a:r>
              <a:rPr lang="en-US" sz="3000" i="1" dirty="0"/>
              <a:t>Take the time to deliver important news in person.</a:t>
            </a:r>
            <a:br>
              <a:rPr lang="en-US" sz="1650" i="1" dirty="0"/>
            </a:br>
            <a:r>
              <a:rPr lang="en-US" sz="1650" i="1" dirty="0"/>
              <a:t>                                                                       </a:t>
            </a:r>
            <a:endParaRPr lang="en-US" sz="1650" dirty="0">
              <a:solidFill>
                <a:srgbClr val="262626"/>
              </a:solidFill>
            </a:endParaRPr>
          </a:p>
        </p:txBody>
      </p:sp>
      <p:pic>
        <p:nvPicPr>
          <p:cNvPr id="6" name="Online Media 5" descr="Lead Through Relationships &quot;Dan Kaiser&quot;">
            <a:hlinkClick r:id="" action="ppaction://media"/>
            <a:extLst>
              <a:ext uri="{FF2B5EF4-FFF2-40B4-BE49-F238E27FC236}">
                <a16:creationId xmlns:a16="http://schemas.microsoft.com/office/drawing/2014/main" id="{023F2285-6448-603F-D9F9-1E00F8E3839D}"/>
              </a:ext>
            </a:extLst>
          </p:cNvPr>
          <p:cNvPicPr>
            <a:picLocks noGrp="1" noRot="1" noChangeAspect="1"/>
          </p:cNvPicPr>
          <p:nvPr>
            <p:ph idx="1"/>
            <a:videoFile r:link="rId1"/>
          </p:nvPr>
        </p:nvPicPr>
        <p:blipFill>
          <a:blip r:embed="rId4"/>
          <a:stretch>
            <a:fillRect/>
          </a:stretch>
        </p:blipFill>
        <p:spPr>
          <a:xfrm>
            <a:off x="1676400" y="940594"/>
            <a:ext cx="5791200" cy="3262312"/>
          </a:xfrm>
          <a:prstGeom prst="rect">
            <a:avLst/>
          </a:prstGeom>
        </p:spPr>
      </p:pic>
    </p:spTree>
    <p:extLst>
      <p:ext uri="{BB962C8B-B14F-4D97-AF65-F5344CB8AC3E}">
        <p14:creationId xmlns:p14="http://schemas.microsoft.com/office/powerpoint/2010/main" val="169113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a:xfrm>
            <a:off x="359923" y="357220"/>
            <a:ext cx="3686783" cy="994030"/>
          </a:xfrm>
        </p:spPr>
        <p:txBody>
          <a:bodyPr anchor="b">
            <a:normAutofit fontScale="90000"/>
          </a:bodyPr>
          <a:lstStyle/>
          <a:p>
            <a:r>
              <a:rPr lang="en-US" sz="2800" i="1" dirty="0"/>
              <a:t>Build teamwork and </a:t>
            </a:r>
            <a:br>
              <a:rPr lang="en-US" sz="2800" i="1" dirty="0"/>
            </a:br>
            <a:r>
              <a:rPr lang="en-US" sz="2800" i="1" dirty="0"/>
              <a:t>trust through relationships                                                            </a:t>
            </a:r>
            <a:endParaRPr lang="en-US" sz="2800" dirty="0"/>
          </a:p>
        </p:txBody>
      </p:sp>
      <p:sp>
        <p:nvSpPr>
          <p:cNvPr id="3" name="Content Placeholder 2">
            <a:extLst>
              <a:ext uri="{FF2B5EF4-FFF2-40B4-BE49-F238E27FC236}">
                <a16:creationId xmlns:a16="http://schemas.microsoft.com/office/drawing/2014/main" id="{85FD08BA-4108-BE7C-3212-481F7D98361C}"/>
              </a:ext>
            </a:extLst>
          </p:cNvPr>
          <p:cNvSpPr>
            <a:spLocks noGrp="1"/>
          </p:cNvSpPr>
          <p:nvPr>
            <p:ph idx="1"/>
          </p:nvPr>
        </p:nvSpPr>
        <p:spPr>
          <a:xfrm>
            <a:off x="359923" y="1526349"/>
            <a:ext cx="3686783" cy="2536571"/>
          </a:xfrm>
        </p:spPr>
        <p:txBody>
          <a:bodyPr>
            <a:normAutofit/>
          </a:bodyPr>
          <a:lstStyle/>
          <a:p>
            <a:r>
              <a:rPr lang="en-US" dirty="0">
                <a:ea typeface="Calibri" panose="020F0502020204030204" pitchFamily="34" charset="0"/>
                <a:cs typeface="Times New Roman" panose="02020603050405020304" pitchFamily="18" charset="0"/>
              </a:rPr>
              <a:t>W</a:t>
            </a:r>
            <a:r>
              <a:rPr lang="en-US" dirty="0">
                <a:effectLst/>
                <a:ea typeface="Calibri" panose="020F0502020204030204" pitchFamily="34" charset="0"/>
                <a:cs typeface="Times New Roman" panose="02020603050405020304" pitchFamily="18" charset="0"/>
              </a:rPr>
              <a:t>hen you are leading</a:t>
            </a:r>
            <a:r>
              <a:rPr lang="en-US" dirty="0">
                <a:ea typeface="Calibri" panose="020F0502020204030204" pitchFamily="34" charset="0"/>
                <a:cs typeface="Times New Roman" panose="02020603050405020304" pitchFamily="18" charset="0"/>
              </a:rPr>
              <a:t>, you are</a:t>
            </a:r>
            <a:r>
              <a:rPr lang="en-US" dirty="0">
                <a:effectLst/>
                <a:ea typeface="Calibri" panose="020F0502020204030204" pitchFamily="34" charset="0"/>
                <a:cs typeface="Times New Roman" panose="02020603050405020304" pitchFamily="18" charset="0"/>
              </a:rPr>
              <a:t> the district. </a:t>
            </a:r>
            <a:r>
              <a:rPr lang="en-US" dirty="0">
                <a:ea typeface="Calibri" panose="020F0502020204030204" pitchFamily="34" charset="0"/>
                <a:cs typeface="Times New Roman" panose="02020603050405020304" pitchFamily="18" charset="0"/>
              </a:rPr>
              <a:t>Y</a:t>
            </a:r>
            <a:r>
              <a:rPr lang="en-US" dirty="0">
                <a:effectLst/>
                <a:ea typeface="Calibri" panose="020F0502020204030204" pitchFamily="34" charset="0"/>
                <a:cs typeface="Times New Roman" panose="02020603050405020304" pitchFamily="18" charset="0"/>
              </a:rPr>
              <a:t>ou must build trust and give people a voice. </a:t>
            </a:r>
            <a:r>
              <a:rPr lang="en-US" dirty="0">
                <a:ea typeface="Calibri" panose="020F0502020204030204" pitchFamily="34" charset="0"/>
                <a:cs typeface="Times New Roman" panose="02020603050405020304" pitchFamily="18" charset="0"/>
              </a:rPr>
              <a:t>W</a:t>
            </a:r>
            <a:r>
              <a:rPr lang="en-US" dirty="0">
                <a:effectLst/>
                <a:ea typeface="Calibri" panose="020F0502020204030204" pitchFamily="34" charset="0"/>
                <a:cs typeface="Times New Roman" panose="02020603050405020304" pitchFamily="18" charset="0"/>
              </a:rPr>
              <a:t>hat does that mean? What does it look like? It means that I give people an opportunity to speak out and be heard without being criticized. </a:t>
            </a:r>
          </a:p>
          <a:p>
            <a:r>
              <a:rPr lang="en-US" sz="1600" dirty="0">
                <a:ea typeface="Calibri" panose="020F0502020204030204" pitchFamily="34" charset="0"/>
                <a:cs typeface="Times New Roman" panose="02020603050405020304" pitchFamily="18" charset="0"/>
              </a:rPr>
              <a:t>                                   Virginia Boris, Ed.D.</a:t>
            </a:r>
            <a:endParaRPr lang="en-US" sz="1600" dirty="0">
              <a:effectLst/>
              <a:ea typeface="Calibri" panose="020F0502020204030204" pitchFamily="34" charset="0"/>
              <a:cs typeface="Times New Roman" panose="02020603050405020304" pitchFamily="18" charset="0"/>
            </a:endParaRPr>
          </a:p>
          <a:p>
            <a:pPr algn="ctr"/>
            <a:endParaRPr lang="en-US" sz="1200" dirty="0"/>
          </a:p>
        </p:txBody>
      </p:sp>
      <p:pic>
        <p:nvPicPr>
          <p:cNvPr id="2050" name="Picture 2" descr="Clovis Unified names new school after Virginia Boris ...">
            <a:extLst>
              <a:ext uri="{FF2B5EF4-FFF2-40B4-BE49-F238E27FC236}">
                <a16:creationId xmlns:a16="http://schemas.microsoft.com/office/drawing/2014/main" id="{706E5912-B4B7-E95B-95F8-E9B5E434B0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47" r="15886"/>
          <a:stretch/>
        </p:blipFill>
        <p:spPr bwMode="auto">
          <a:xfrm>
            <a:off x="4225991" y="551774"/>
            <a:ext cx="4102100" cy="3670301"/>
          </a:xfrm>
          <a:prstGeom prst="rect">
            <a:avLst/>
          </a:prstGeom>
          <a:noFill/>
          <a:ln w="57150" cmpd="thickThin">
            <a:noFill/>
            <a:miter lim="800000"/>
          </a:ln>
          <a:effectLst>
            <a:outerShdw blurRad="50800" dist="252546"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90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2101</TotalTime>
  <Words>1571</Words>
  <Application>Microsoft Macintosh PowerPoint</Application>
  <PresentationFormat>On-screen Show (16:9)</PresentationFormat>
  <Paragraphs>85</Paragraphs>
  <Slides>7</Slides>
  <Notes>7</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vt:i4>
      </vt:variant>
    </vt:vector>
  </HeadingPairs>
  <TitlesOfParts>
    <vt:vector size="22" baseType="lpstr">
      <vt:lpstr>Arial</vt:lpstr>
      <vt:lpstr>Bebas Neue</vt:lpstr>
      <vt:lpstr>Bebas Neue Regular</vt:lpstr>
      <vt:lpstr>Calibri</vt:lpstr>
      <vt:lpstr>Exo</vt:lpstr>
      <vt:lpstr>Fjalla One</vt:lpstr>
      <vt:lpstr>Garamond</vt:lpstr>
      <vt:lpstr>Kepler</vt:lpstr>
      <vt:lpstr>Open Sans</vt:lpstr>
      <vt:lpstr>Raleway Medium</vt:lpstr>
      <vt:lpstr>Ramabhadra</vt:lpstr>
      <vt:lpstr>Red Hat Text</vt:lpstr>
      <vt:lpstr>Roboto Condensed Light</vt:lpstr>
      <vt:lpstr>Times New Roman</vt:lpstr>
      <vt:lpstr>1_Editorial Meeting by Slidesgo</vt:lpstr>
      <vt:lpstr>Part II</vt:lpstr>
      <vt:lpstr> Be visible and be present. </vt:lpstr>
      <vt:lpstr>People need to know you care, and that they matter.                                                                         </vt:lpstr>
      <vt:lpstr> Everyone in the organization is here to serve kids.                                                                        </vt:lpstr>
      <vt:lpstr>Take the time to deliver important news in person.                                                                        </vt:lpstr>
      <vt:lpstr>Build teamwork and  trust through relationships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34</cp:revision>
  <dcterms:modified xsi:type="dcterms:W3CDTF">2024-01-10T20:20:01Z</dcterms:modified>
</cp:coreProperties>
</file>